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323" r:id="rId3"/>
    <p:sldId id="287" r:id="rId4"/>
    <p:sldId id="341" r:id="rId5"/>
    <p:sldId id="342" r:id="rId6"/>
    <p:sldId id="325" r:id="rId7"/>
    <p:sldId id="315" r:id="rId8"/>
    <p:sldId id="272" r:id="rId9"/>
    <p:sldId id="326" r:id="rId10"/>
    <p:sldId id="327" r:id="rId11"/>
    <p:sldId id="329" r:id="rId12"/>
    <p:sldId id="320" r:id="rId13"/>
    <p:sldId id="321" r:id="rId14"/>
    <p:sldId id="330" r:id="rId15"/>
    <p:sldId id="332" r:id="rId16"/>
    <p:sldId id="334" r:id="rId17"/>
    <p:sldId id="268" r:id="rId18"/>
    <p:sldId id="278" r:id="rId19"/>
    <p:sldId id="279" r:id="rId20"/>
    <p:sldId id="269" r:id="rId21"/>
    <p:sldId id="270" r:id="rId22"/>
    <p:sldId id="336" r:id="rId23"/>
    <p:sldId id="338" r:id="rId24"/>
    <p:sldId id="340" r:id="rId25"/>
    <p:sldId id="337" r:id="rId26"/>
    <p:sldId id="339" r:id="rId27"/>
    <p:sldId id="335" r:id="rId28"/>
    <p:sldId id="266" r:id="rId2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2960B-E436-42F1-AADE-D45D97607A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25786-D6E3-42D4-97CD-1AB6DC8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Construction added 3,210 jobs over last 5 years – Fastest growing over last five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786-D6E3-42D4-97CD-1AB6DC828C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growth rate does not take away from the fact that almost 9,800 jobs will need to be filled in the next 5 years. </a:t>
            </a:r>
          </a:p>
          <a:p>
            <a:r>
              <a:rPr lang="en-US" dirty="0"/>
              <a:t>Recently announced expansions are not reflected in this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5786-D6E3-42D4-97CD-1AB6DC828C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January 2017 data, data does not take into account any population losses as a result of Hurricane Harvey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5786-D6E3-42D4-97CD-1AB6DC828C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aren’t aware enough of the different occupations and industries in our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5786-D6E3-42D4-97CD-1AB6DC828C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2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72% of surveyed students (juniors and seniors) said they plan on attending a 4-year college, yet only 48% of students enroll. What happens to the students who change their mind last minute? They need to be aware of all options/have a plan B to avoid falling between the cracks.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5786-D6E3-42D4-97CD-1AB6DC828C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2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2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3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7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5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8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5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6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6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3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8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1/21/2020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9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7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lauren.vangerven@setwork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lauren.vangerven@setworks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/>
              <a:t>SETX labor-market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1258" y="4428576"/>
            <a:ext cx="7891272" cy="10698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Lauren Van Gerven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Labor Market Analyst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hlinkClick r:id="rId2"/>
              </a:rPr>
              <a:t>lauren.vangerven@setworks.org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70" y="5165891"/>
            <a:ext cx="2872173" cy="10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8099EDB-B145-448D-80D0-A92E5483D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76" y="196663"/>
            <a:ext cx="7211448" cy="66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8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2E0A-CCB7-497E-A500-5CB0DE3D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Industry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61CD7-91FA-4D0B-B48D-5BC72DA51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4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FD79AA-DAE0-49F6-AB14-12F987AD5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" y="1331088"/>
            <a:ext cx="11975039" cy="41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376076-387B-4F25-A1E7-4A6194C8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22" y="282010"/>
            <a:ext cx="10010977" cy="63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8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9111AB1-26C1-4748-8629-A5229CF6D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02" y="138366"/>
            <a:ext cx="7415513" cy="65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2FAF22-14C1-4352-9EFB-141750B67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76" y="101058"/>
            <a:ext cx="7011247" cy="66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3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72DF-8C64-485B-879D-5133F64E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and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2DF6A-2409-46CA-AFD0-D5C095646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39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575076B-DCD3-4CBF-8F0C-4EEDEE5E1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9" y="1527089"/>
            <a:ext cx="11913841" cy="1697723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99E91AF-4908-41CD-95B8-FC2416F89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4245" y="572793"/>
            <a:ext cx="6908674" cy="938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3797F7-C42D-4B8C-8EB9-246905D26833}"/>
              </a:ext>
            </a:extLst>
          </p:cNvPr>
          <p:cNvSpPr txBox="1"/>
          <p:nvPr/>
        </p:nvSpPr>
        <p:spPr>
          <a:xfrm>
            <a:off x="289226" y="152441"/>
            <a:ext cx="4322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Demographic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2658D-EB84-4B36-BC12-2973C55DC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792" y="3819673"/>
            <a:ext cx="10659127" cy="2409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4E3905-6829-4798-B2D2-42509E0834E8}"/>
              </a:ext>
            </a:extLst>
          </p:cNvPr>
          <p:cNvSpPr txBox="1"/>
          <p:nvPr/>
        </p:nvSpPr>
        <p:spPr>
          <a:xfrm>
            <a:off x="289226" y="973091"/>
            <a:ext cx="21128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LAST YEAR’S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3E5F6-824D-4D54-A85E-C2E5B3BA46A4}"/>
              </a:ext>
            </a:extLst>
          </p:cNvPr>
          <p:cNvSpPr txBox="1"/>
          <p:nvPr/>
        </p:nvSpPr>
        <p:spPr>
          <a:xfrm>
            <a:off x="337349" y="3409478"/>
            <a:ext cx="21128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YEAR’S DATA</a:t>
            </a:r>
          </a:p>
        </p:txBody>
      </p:sp>
    </p:spTree>
    <p:extLst>
      <p:ext uri="{BB962C8B-B14F-4D97-AF65-F5344CB8AC3E}">
        <p14:creationId xmlns:p14="http://schemas.microsoft.com/office/powerpoint/2010/main" val="116779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3DBD313-77EF-4819-9E6F-D9BB314EC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36" y="385337"/>
            <a:ext cx="6392167" cy="6087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86C0A-6BD5-4C48-81EC-C4321920D2B2}"/>
              </a:ext>
            </a:extLst>
          </p:cNvPr>
          <p:cNvSpPr txBox="1"/>
          <p:nvPr/>
        </p:nvSpPr>
        <p:spPr>
          <a:xfrm>
            <a:off x="7808495" y="2261937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Texas added 3.6 million people since 2010</a:t>
            </a:r>
          </a:p>
          <a:p>
            <a:endParaRPr lang="en-US" dirty="0"/>
          </a:p>
          <a:p>
            <a:r>
              <a:rPr lang="en-US" dirty="0"/>
              <a:t>(Beaumont-Port Arthur MSA </a:t>
            </a:r>
          </a:p>
          <a:p>
            <a:r>
              <a:rPr lang="en-US" dirty="0"/>
              <a:t>added 1,464)</a:t>
            </a:r>
          </a:p>
        </p:txBody>
      </p:sp>
    </p:spTree>
    <p:extLst>
      <p:ext uri="{BB962C8B-B14F-4D97-AF65-F5344CB8AC3E}">
        <p14:creationId xmlns:p14="http://schemas.microsoft.com/office/powerpoint/2010/main" val="2782952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13D122D-12FF-4178-AD1C-492E39CC3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" y="237312"/>
            <a:ext cx="10260529" cy="63833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9FE42DF-8F53-436F-89F9-D196A7186837}"/>
              </a:ext>
            </a:extLst>
          </p:cNvPr>
          <p:cNvSpPr/>
          <p:nvPr/>
        </p:nvSpPr>
        <p:spPr>
          <a:xfrm>
            <a:off x="676899" y="1906620"/>
            <a:ext cx="1725833" cy="2140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88B435-7804-49C0-8BF3-053B05ED6572}"/>
              </a:ext>
            </a:extLst>
          </p:cNvPr>
          <p:cNvCxnSpPr/>
          <p:nvPr/>
        </p:nvCxnSpPr>
        <p:spPr>
          <a:xfrm>
            <a:off x="3638145" y="2081719"/>
            <a:ext cx="71109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40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6F3EEC-1CC2-43AC-A8FC-95EEE4F6E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5" y="242253"/>
            <a:ext cx="10617559" cy="637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04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3CF878-BCFC-45BA-AB61-DDC1E072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75" y="1120480"/>
            <a:ext cx="8398590" cy="5316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26507-D4C5-4322-BF1E-6D2B82FD625D}"/>
              </a:ext>
            </a:extLst>
          </p:cNvPr>
          <p:cNvSpPr txBox="1"/>
          <p:nvPr/>
        </p:nvSpPr>
        <p:spPr>
          <a:xfrm>
            <a:off x="712675" y="421149"/>
            <a:ext cx="519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2018 Youth Expo Survey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BAEDF-04B7-4DFD-B92B-88BB229385CD}"/>
              </a:ext>
            </a:extLst>
          </p:cNvPr>
          <p:cNvSpPr txBox="1"/>
          <p:nvPr/>
        </p:nvSpPr>
        <p:spPr>
          <a:xfrm>
            <a:off x="9249508" y="2690336"/>
            <a:ext cx="2684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894 SETX High School students participated in this survey</a:t>
            </a:r>
          </a:p>
          <a:p>
            <a:r>
              <a:rPr lang="en-US" dirty="0"/>
              <a:t>594 girls</a:t>
            </a:r>
          </a:p>
          <a:p>
            <a:r>
              <a:rPr lang="en-US" dirty="0"/>
              <a:t>300 boys</a:t>
            </a:r>
          </a:p>
        </p:txBody>
      </p:sp>
    </p:spTree>
    <p:extLst>
      <p:ext uri="{BB962C8B-B14F-4D97-AF65-F5344CB8AC3E}">
        <p14:creationId xmlns:p14="http://schemas.microsoft.com/office/powerpoint/2010/main" val="286707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2B492D-09D7-48F0-8B6A-97F94554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88" y="1003882"/>
            <a:ext cx="6231251" cy="3745380"/>
          </a:xfrm>
          <a:prstGeom prst="rect">
            <a:avLst/>
          </a:prstGeom>
        </p:spPr>
      </p:pic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DCB6CC-114D-446C-AF57-9A7F256E9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38" y="1149706"/>
            <a:ext cx="4918626" cy="329334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4E74DE-D4C7-4DCB-8A53-F8156B03EB73}"/>
              </a:ext>
            </a:extLst>
          </p:cNvPr>
          <p:cNvSpPr/>
          <p:nvPr/>
        </p:nvSpPr>
        <p:spPr>
          <a:xfrm>
            <a:off x="6628666" y="3568840"/>
            <a:ext cx="2391508" cy="5007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290EF-274B-4287-90F1-DEA2D001C70A}"/>
              </a:ext>
            </a:extLst>
          </p:cNvPr>
          <p:cNvSpPr txBox="1"/>
          <p:nvPr/>
        </p:nvSpPr>
        <p:spPr>
          <a:xfrm>
            <a:off x="250088" y="436057"/>
            <a:ext cx="519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2018 Youth Expo Survey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69D57-AD74-4894-9B5F-854B723E9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655" y="5116310"/>
            <a:ext cx="9856689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03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6C95-2E4D-4325-906A-304248CD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7D9A5-475C-429F-939F-D20396575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0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E60120C-B8E4-4339-8982-5A692A0D8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6" y="531515"/>
            <a:ext cx="10879068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06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DB2E2A-553F-4AB9-9A27-96C89E6F4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7" y="1494677"/>
            <a:ext cx="5306165" cy="525853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BC8984E-690D-4EDC-96FD-B023837E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3" y="104789"/>
            <a:ext cx="4468772" cy="123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2510D-E842-4ABC-A159-DC6964642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01" y="104789"/>
            <a:ext cx="3368239" cy="124950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9C4338-BC4D-435B-A29F-CFD90D077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4" y="1504681"/>
            <a:ext cx="4652443" cy="514955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D5F2D-1A6D-4EAC-8459-5514FF0D22C9}"/>
              </a:ext>
            </a:extLst>
          </p:cNvPr>
          <p:cNvCxnSpPr/>
          <p:nvPr/>
        </p:nvCxnSpPr>
        <p:spPr>
          <a:xfrm>
            <a:off x="6096000" y="104789"/>
            <a:ext cx="0" cy="654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16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7514AA-43AD-4554-B447-F2F8C6947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5" y="993563"/>
            <a:ext cx="11227190" cy="48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49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7F03-C25F-4E3B-8ED8-CB909702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911" y="165384"/>
            <a:ext cx="5312780" cy="975458"/>
          </a:xfrm>
        </p:spPr>
        <p:txBody>
          <a:bodyPr/>
          <a:lstStyle/>
          <a:p>
            <a:r>
              <a:rPr lang="en-US" dirty="0"/>
              <a:t>Rapid Response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234F38-CA75-4450-8985-90DF6AE35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8" y="1270612"/>
            <a:ext cx="10427288" cy="54236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3A0EFA-CA25-4E40-AC7F-3ACE7B9AD094}"/>
              </a:ext>
            </a:extLst>
          </p:cNvPr>
          <p:cNvSpPr/>
          <p:nvPr/>
        </p:nvSpPr>
        <p:spPr>
          <a:xfrm>
            <a:off x="7829471" y="-188477"/>
            <a:ext cx="3569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5E7F9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5E7F9A"/>
                </a:solidFill>
                <a:latin typeface="Times New Roman" panose="02020603050405020304" pitchFamily="18" charset="0"/>
              </a:rPr>
              <a:t>1-877-834-5627 </a:t>
            </a:r>
            <a:endParaRPr lang="en-US" sz="3200" dirty="0">
              <a:solidFill>
                <a:srgbClr val="5E7F9A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2B65F-8002-44C7-B8D5-8235FE91A0A4}"/>
              </a:ext>
            </a:extLst>
          </p:cNvPr>
          <p:cNvSpPr/>
          <p:nvPr/>
        </p:nvSpPr>
        <p:spPr>
          <a:xfrm>
            <a:off x="7829471" y="312517"/>
            <a:ext cx="3154904" cy="6993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7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9DC60-BA45-489C-A744-965872746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21" y="404920"/>
            <a:ext cx="5384157" cy="3803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26A47-EFAC-4C78-8518-B137913F4429}"/>
              </a:ext>
            </a:extLst>
          </p:cNvPr>
          <p:cNvSpPr txBox="1"/>
          <p:nvPr/>
        </p:nvSpPr>
        <p:spPr>
          <a:xfrm>
            <a:off x="2495206" y="4563123"/>
            <a:ext cx="7201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AEED"/>
                </a:solidFill>
              </a:rPr>
              <a:t>Rescheduled Youth Career Expo </a:t>
            </a:r>
          </a:p>
          <a:p>
            <a:pPr algn="ctr"/>
            <a:r>
              <a:rPr lang="en-US" sz="3600" b="1" dirty="0">
                <a:solidFill>
                  <a:srgbClr val="00AEED"/>
                </a:solidFill>
              </a:rPr>
              <a:t>Thursday, Feb. 6, 2020</a:t>
            </a:r>
          </a:p>
        </p:txBody>
      </p:sp>
    </p:spTree>
    <p:extLst>
      <p:ext uri="{BB962C8B-B14F-4D97-AF65-F5344CB8AC3E}">
        <p14:creationId xmlns:p14="http://schemas.microsoft.com/office/powerpoint/2010/main" val="2936479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Lauren Van Gerven</a:t>
            </a:r>
          </a:p>
          <a:p>
            <a:r>
              <a:rPr lang="en-US" dirty="0">
                <a:solidFill>
                  <a:srgbClr val="00B0F0"/>
                </a:solidFill>
                <a:hlinkClick r:id="rId2"/>
              </a:rPr>
              <a:t>lauren.vangerven@setworks.org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(409) 719.4756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461" y="207176"/>
            <a:ext cx="2877561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579EB7-BF36-4B15-B21A-D0DD78AD9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97" y="262311"/>
            <a:ext cx="9351038" cy="62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3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8FC1DEA-F746-4931-8150-0CCAF0702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8" y="544890"/>
            <a:ext cx="10651801" cy="58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1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6ECCC4-9DDE-4428-AE09-3076DC19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19" y="0"/>
            <a:ext cx="8983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4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6C95-2E4D-4325-906A-304248CD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Industry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7D9A5-475C-429F-939F-D20396575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9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F5AB94-2499-4888-BF14-D3BDE8D81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5" y="1405719"/>
            <a:ext cx="11839684" cy="369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1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3A8223-1FA4-4DF9-901A-C3B2C12FC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35" y="135687"/>
            <a:ext cx="9966730" cy="65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2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E7A190-1555-44C5-A239-E55BF3566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24" y="95057"/>
            <a:ext cx="7621562" cy="67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92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248</Words>
  <Application>Microsoft Office PowerPoint</Application>
  <PresentationFormat>Widescreen</PresentationFormat>
  <Paragraphs>40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Georgia</vt:lpstr>
      <vt:lpstr>Times New Roman</vt:lpstr>
      <vt:lpstr>Trebuchet MS</vt:lpstr>
      <vt:lpstr>Wingdings</vt:lpstr>
      <vt:lpstr>Wood Type</vt:lpstr>
      <vt:lpstr>SETX labor-market overview</vt:lpstr>
      <vt:lpstr>PowerPoint Presentation</vt:lpstr>
      <vt:lpstr>PowerPoint Presentation</vt:lpstr>
      <vt:lpstr>PowerPoint Presentation</vt:lpstr>
      <vt:lpstr>PowerPoint Presentation</vt:lpstr>
      <vt:lpstr>Manufacturing Industry</vt:lpstr>
      <vt:lpstr>PowerPoint Presentation</vt:lpstr>
      <vt:lpstr>PowerPoint Presentation</vt:lpstr>
      <vt:lpstr>PowerPoint Presentation</vt:lpstr>
      <vt:lpstr>PowerPoint Presentation</vt:lpstr>
      <vt:lpstr>Construction Industry</vt:lpstr>
      <vt:lpstr>PowerPoint Presentation</vt:lpstr>
      <vt:lpstr>PowerPoint Presentation</vt:lpstr>
      <vt:lpstr>PowerPoint Presentation</vt:lpstr>
      <vt:lpstr>PowerPoint Presentation</vt:lpstr>
      <vt:lpstr>Demographics and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Employer Services</vt:lpstr>
      <vt:lpstr>PowerPoint Presentation</vt:lpstr>
      <vt:lpstr>PowerPoint Presentation</vt:lpstr>
      <vt:lpstr>PowerPoint Presentation</vt:lpstr>
      <vt:lpstr>Rapid Response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SETX labor-market overview</dc:title>
  <dc:creator>Lauren Van Gerven</dc:creator>
  <cp:lastModifiedBy>Lauren Van Gerven</cp:lastModifiedBy>
  <cp:revision>17</cp:revision>
  <cp:lastPrinted>2020-01-15T22:04:04Z</cp:lastPrinted>
  <dcterms:created xsi:type="dcterms:W3CDTF">2020-01-13T18:13:14Z</dcterms:created>
  <dcterms:modified xsi:type="dcterms:W3CDTF">2020-01-21T15:13:29Z</dcterms:modified>
</cp:coreProperties>
</file>